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566" r:id="rId4"/>
    <p:sldId id="391" r:id="rId5"/>
    <p:sldId id="601" r:id="rId6"/>
    <p:sldId id="602" r:id="rId7"/>
    <p:sldId id="603" r:id="rId8"/>
    <p:sldId id="604" r:id="rId9"/>
    <p:sldId id="605" r:id="rId10"/>
    <p:sldId id="606" r:id="rId11"/>
    <p:sldId id="607" r:id="rId12"/>
    <p:sldId id="608" r:id="rId13"/>
    <p:sldId id="609" r:id="rId14"/>
    <p:sldId id="610" r:id="rId15"/>
    <p:sldId id="611" r:id="rId16"/>
    <p:sldId id="612" r:id="rId17"/>
    <p:sldId id="613"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8/17/2019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8/17/2019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8/17/2019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8/17/2019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8/17/2019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8/17/2019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8/17/2019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8/17/2019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8/17/2019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8/17/2019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t>The Glory of the LORD Rehearsed</a:t>
            </a:r>
          </a:p>
          <a:p>
            <a:pPr algn="ctr"/>
            <a:r>
              <a:rPr lang="en-US" sz="4000" b="1" dirty="0"/>
              <a:t>Mark 9:9-13</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24:25-27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970318"/>
          </a:xfrm>
          <a:prstGeom prst="rect">
            <a:avLst/>
          </a:prstGeom>
          <a:noFill/>
        </p:spPr>
        <p:txBody>
          <a:bodyPr wrap="square" rtlCol="0">
            <a:spAutoFit/>
          </a:bodyPr>
          <a:lstStyle/>
          <a:p>
            <a:pPr algn="just"/>
            <a:r>
              <a:rPr lang="en-US" sz="3600" i="1" dirty="0"/>
              <a:t>25 And He said to them, "O foolish men and slow of heart to believe in all that the prophets have spoken! 26 Was it not necessary for the Christ to suffer these things and to enter into His glory?” 27 Then beginning with Moses and with all the prophets, He explained to them the things concerning Himself in all the Scriptures</a:t>
            </a:r>
            <a:endParaRPr lang="en-US" sz="3600" dirty="0"/>
          </a:p>
        </p:txBody>
      </p:sp>
    </p:spTree>
    <p:extLst>
      <p:ext uri="{BB962C8B-B14F-4D97-AF65-F5344CB8AC3E}">
        <p14:creationId xmlns:p14="http://schemas.microsoft.com/office/powerpoint/2010/main" val="32394700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The explanation of Jesus (9:11-13)</a:t>
            </a:r>
            <a:endParaRPr lang="en-US" sz="4000" b="1" cap="none" baseline="30000" dirty="0">
              <a:solidFill>
                <a:srgbClr val="00B0F0"/>
              </a:solidFill>
              <a:latin typeface="+mn-lt"/>
            </a:endParaRPr>
          </a:p>
        </p:txBody>
      </p:sp>
      <p:sp>
        <p:nvSpPr>
          <p:cNvPr id="4" name="TextBox 3">
            <a:extLst>
              <a:ext uri="{FF2B5EF4-FFF2-40B4-BE49-F238E27FC236}">
                <a16:creationId xmlns:a16="http://schemas.microsoft.com/office/drawing/2014/main" id="{CB84DA35-FCBA-4678-927A-25614BE38180}"/>
              </a:ext>
            </a:extLst>
          </p:cNvPr>
          <p:cNvSpPr txBox="1"/>
          <p:nvPr/>
        </p:nvSpPr>
        <p:spPr>
          <a:xfrm>
            <a:off x="197230" y="977532"/>
            <a:ext cx="11683650" cy="3785652"/>
          </a:xfrm>
          <a:prstGeom prst="rect">
            <a:avLst/>
          </a:prstGeom>
          <a:noFill/>
        </p:spPr>
        <p:txBody>
          <a:bodyPr wrap="square" rtlCol="0">
            <a:spAutoFit/>
          </a:bodyPr>
          <a:lstStyle/>
          <a:p>
            <a:pPr marL="514350" indent="-514350" algn="just">
              <a:buAutoNum type="alphaUcPeriod"/>
            </a:pPr>
            <a:r>
              <a:rPr lang="en-US" sz="3200" dirty="0"/>
              <a:t>The concern (11)</a:t>
            </a:r>
          </a:p>
          <a:p>
            <a:pPr marL="514350" indent="-514350" algn="just">
              <a:buAutoNum type="alphaUcPeriod"/>
            </a:pPr>
            <a:r>
              <a:rPr lang="en-US" sz="3200" dirty="0"/>
              <a:t>The confirmation (12a)</a:t>
            </a:r>
          </a:p>
          <a:p>
            <a:pPr marL="514350" indent="-514350" algn="just">
              <a:buAutoNum type="alphaUcPeriod"/>
            </a:pPr>
            <a:r>
              <a:rPr lang="en-US" sz="3200" dirty="0"/>
              <a:t>The consideration (12b)</a:t>
            </a:r>
          </a:p>
          <a:p>
            <a:pPr marL="514350" indent="-514350" algn="just">
              <a:buAutoNum type="alphaUcPeriod"/>
            </a:pPr>
            <a:r>
              <a:rPr lang="en-US" sz="3200" dirty="0"/>
              <a:t>The clarification (13)</a:t>
            </a:r>
          </a:p>
          <a:p>
            <a:pPr algn="just"/>
            <a:r>
              <a:rPr lang="en-US" sz="2400" i="1" dirty="0"/>
              <a:t>"But I say to you that Elijah has indeed come, and they did to him whatever they wished, just as it is written of him."</a:t>
            </a:r>
            <a:endParaRPr lang="en-US" sz="2400" dirty="0"/>
          </a:p>
          <a:p>
            <a:pPr algn="just"/>
            <a:endParaRPr lang="en-US" sz="3200" dirty="0"/>
          </a:p>
          <a:p>
            <a:pPr algn="just"/>
            <a:endParaRPr lang="en-US" sz="3200" dirty="0"/>
          </a:p>
        </p:txBody>
      </p:sp>
      <p:sp>
        <p:nvSpPr>
          <p:cNvPr id="5" name="TextBox 4">
            <a:extLst>
              <a:ext uri="{FF2B5EF4-FFF2-40B4-BE49-F238E27FC236}">
                <a16:creationId xmlns:a16="http://schemas.microsoft.com/office/drawing/2014/main" id="{2F480E8B-CB6F-4281-842B-AB2909DB3FBF}"/>
              </a:ext>
            </a:extLst>
          </p:cNvPr>
          <p:cNvSpPr txBox="1"/>
          <p:nvPr/>
        </p:nvSpPr>
        <p:spPr>
          <a:xfrm>
            <a:off x="404134" y="4403140"/>
            <a:ext cx="11590636" cy="2308324"/>
          </a:xfrm>
          <a:prstGeom prst="rect">
            <a:avLst/>
          </a:prstGeom>
          <a:noFill/>
        </p:spPr>
        <p:txBody>
          <a:bodyPr wrap="square" rtlCol="0">
            <a:spAutoFit/>
          </a:bodyPr>
          <a:lstStyle/>
          <a:p>
            <a:pPr algn="just"/>
            <a:r>
              <a:rPr lang="en-US" sz="2400" i="1" dirty="0"/>
              <a:t>10 And His disciples asked Him, "Why then do the scribes say that Elijah must come first?" 11 And He answered and said, "Elijah is coming and will restore all things; 12 but I say to you that Elijah already came, and they did not recognize him, but did to him whatever they wished. So also the Son of Man is going to suffer at their hands." 13 </a:t>
            </a:r>
            <a:r>
              <a:rPr lang="en-US" sz="2400" b="1" i="1" dirty="0"/>
              <a:t>Then the disciples understood that He had spoken to them about John the Baptist.</a:t>
            </a:r>
            <a:r>
              <a:rPr lang="en-US" sz="2400" b="1" dirty="0"/>
              <a:t> </a:t>
            </a:r>
            <a:r>
              <a:rPr lang="en-US" sz="2400" dirty="0"/>
              <a:t>(Matthew 17:10-13)</a:t>
            </a:r>
          </a:p>
        </p:txBody>
      </p:sp>
    </p:spTree>
    <p:extLst>
      <p:ext uri="{BB962C8B-B14F-4D97-AF65-F5344CB8AC3E}">
        <p14:creationId xmlns:p14="http://schemas.microsoft.com/office/powerpoint/2010/main" val="16176653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3750"/>
                                        <p:tgtEl>
                                          <p:spTgt spid="4">
                                            <p:txEl>
                                              <p:pRg st="3" end="3"/>
                                            </p:txEl>
                                          </p:spTgt>
                                        </p:tgtEl>
                                      </p:cBhvr>
                                    </p:animEffect>
                                  </p:childTnLst>
                                </p:cTn>
                              </p:par>
                            </p:childTnLst>
                          </p:cTn>
                        </p:par>
                        <p:par>
                          <p:cTn id="8" fill="hold">
                            <p:stCondLst>
                              <p:cond delay="3750"/>
                            </p:stCondLst>
                            <p:childTnLst>
                              <p:par>
                                <p:cTn id="9" presetID="10" presetClass="entr" presetSubtype="0" fill="hold" grpId="0"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3750"/>
                                        <p:tgtEl>
                                          <p:spTgt spid="4">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11:13-15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308324"/>
          </a:xfrm>
          <a:prstGeom prst="rect">
            <a:avLst/>
          </a:prstGeom>
          <a:noFill/>
        </p:spPr>
        <p:txBody>
          <a:bodyPr wrap="square" rtlCol="0">
            <a:spAutoFit/>
          </a:bodyPr>
          <a:lstStyle/>
          <a:p>
            <a:pPr algn="just"/>
            <a:r>
              <a:rPr lang="en-US" sz="3600" i="1" dirty="0"/>
              <a:t>“13 For all the prophets and the Law prophesied until John. 14 And if you are willing to accept it, John himself is Elijah who was to come. 15 He who has ears to hear, let him hear.” </a:t>
            </a:r>
            <a:endParaRPr lang="en-US" sz="3600" dirty="0"/>
          </a:p>
        </p:txBody>
      </p:sp>
    </p:spTree>
    <p:extLst>
      <p:ext uri="{BB962C8B-B14F-4D97-AF65-F5344CB8AC3E}">
        <p14:creationId xmlns:p14="http://schemas.microsoft.com/office/powerpoint/2010/main" val="21198278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Romans 1:3-4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862322"/>
          </a:xfrm>
          <a:prstGeom prst="rect">
            <a:avLst/>
          </a:prstGeom>
          <a:noFill/>
        </p:spPr>
        <p:txBody>
          <a:bodyPr wrap="square" rtlCol="0">
            <a:spAutoFit/>
          </a:bodyPr>
          <a:lstStyle/>
          <a:p>
            <a:pPr algn="just"/>
            <a:r>
              <a:rPr lang="en-US" sz="3600" i="1" dirty="0"/>
              <a:t>3 concerning His Son, who was born of a descendant of David according to the flesh, 4 who was declared the Son of God with power by the resurrection from the dead, according to the Spirit of holiness, Jesus Christ our Lord…</a:t>
            </a:r>
            <a:r>
              <a:rPr lang="en-US" sz="3600" dirty="0"/>
              <a:t> </a:t>
            </a:r>
          </a:p>
        </p:txBody>
      </p:sp>
    </p:spTree>
    <p:extLst>
      <p:ext uri="{BB962C8B-B14F-4D97-AF65-F5344CB8AC3E}">
        <p14:creationId xmlns:p14="http://schemas.microsoft.com/office/powerpoint/2010/main" val="22436592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Philippians 3:10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754326"/>
          </a:xfrm>
          <a:prstGeom prst="rect">
            <a:avLst/>
          </a:prstGeom>
          <a:noFill/>
        </p:spPr>
        <p:txBody>
          <a:bodyPr wrap="square" rtlCol="0">
            <a:spAutoFit/>
          </a:bodyPr>
          <a:lstStyle/>
          <a:p>
            <a:pPr algn="just"/>
            <a:r>
              <a:rPr lang="en-US" sz="3600" i="1" dirty="0"/>
              <a:t>“that I may know Him and the power of His resurrection and the </a:t>
            </a:r>
            <a:r>
              <a:rPr lang="en-US" sz="3600" b="1" i="1" dirty="0"/>
              <a:t>fellowship</a:t>
            </a:r>
            <a:r>
              <a:rPr lang="en-US" sz="3600" i="1" dirty="0"/>
              <a:t> of His </a:t>
            </a:r>
            <a:r>
              <a:rPr lang="en-US" sz="3600" b="1" i="1" dirty="0"/>
              <a:t>sufferings</a:t>
            </a:r>
            <a:r>
              <a:rPr lang="en-US" sz="3600" i="1" dirty="0"/>
              <a:t>, being conformed to His death…”</a:t>
            </a:r>
            <a:endParaRPr lang="en-US" sz="3600" dirty="0"/>
          </a:p>
        </p:txBody>
      </p:sp>
    </p:spTree>
    <p:extLst>
      <p:ext uri="{BB962C8B-B14F-4D97-AF65-F5344CB8AC3E}">
        <p14:creationId xmlns:p14="http://schemas.microsoft.com/office/powerpoint/2010/main" val="29470668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1:10-12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016758"/>
          </a:xfrm>
          <a:prstGeom prst="rect">
            <a:avLst/>
          </a:prstGeom>
          <a:noFill/>
        </p:spPr>
        <p:txBody>
          <a:bodyPr wrap="square" rtlCol="0">
            <a:spAutoFit/>
          </a:bodyPr>
          <a:lstStyle/>
          <a:p>
            <a:pPr algn="just"/>
            <a:r>
              <a:rPr lang="en-US" sz="3200" i="1" dirty="0"/>
              <a:t>“10 As to this salvation, the prophets who prophesied of the grace that would come to you made careful searches and inquiries, 11 seeking to know what person or time the Spirit of Christ within them was indicating as He predicted the sufferings of Christ and the glories to follow. 12 It was revealed to them that they were not serving themselves, but you, in these things which now have been announced to you through those who preached the gospel to you by the Holy Spirit sent from heaven — things into which angels long to look.”</a:t>
            </a:r>
            <a:endParaRPr lang="en-US" sz="3200" dirty="0"/>
          </a:p>
        </p:txBody>
      </p:sp>
    </p:spTree>
    <p:extLst>
      <p:ext uri="{BB962C8B-B14F-4D97-AF65-F5344CB8AC3E}">
        <p14:creationId xmlns:p14="http://schemas.microsoft.com/office/powerpoint/2010/main" val="4342863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754326"/>
          </a:xfrm>
          <a:prstGeom prst="rect">
            <a:avLst/>
          </a:prstGeom>
          <a:noFill/>
        </p:spPr>
        <p:txBody>
          <a:bodyPr wrap="square" rtlCol="0">
            <a:spAutoFit/>
          </a:bodyPr>
          <a:lstStyle/>
          <a:p>
            <a:pPr algn="ctr"/>
            <a:r>
              <a:rPr lang="en-US" sz="3600" b="1" i="1" dirty="0"/>
              <a:t>Everything about Jesus becomes clearer as He is seen, considered, rehearsed and discussed in the light of the cross.</a:t>
            </a:r>
            <a:endParaRPr lang="en-US" sz="3600" dirty="0"/>
          </a:p>
        </p:txBody>
      </p:sp>
    </p:spTree>
    <p:extLst>
      <p:ext uri="{BB962C8B-B14F-4D97-AF65-F5344CB8AC3E}">
        <p14:creationId xmlns:p14="http://schemas.microsoft.com/office/powerpoint/2010/main" val="22267017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t>The Glory of the LORD Rehearsed</a:t>
            </a:r>
          </a:p>
          <a:p>
            <a:pPr algn="ctr"/>
            <a:r>
              <a:rPr lang="en-US" sz="4000" b="1" dirty="0"/>
              <a:t>Mark 9:9-13</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345474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9:9-13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6001643"/>
          </a:xfrm>
          <a:prstGeom prst="rect">
            <a:avLst/>
          </a:prstGeom>
          <a:noFill/>
        </p:spPr>
        <p:txBody>
          <a:bodyPr wrap="square" rtlCol="0">
            <a:spAutoFit/>
          </a:bodyPr>
          <a:lstStyle/>
          <a:p>
            <a:pPr algn="just"/>
            <a:r>
              <a:rPr lang="en-US" sz="3200" i="1" dirty="0"/>
              <a:t>9 As they were coming down from the mountain, He gave them orders not to relate to anyone what they had seen, until the Son of Man rose from the dead. 10 They seized upon that statement, discussing with one another what rising from the dead meant. 11 They asked Him, saying, "Why is it that the scribes say that Elijah must come first?" 12 And He said to them, "Elijah does first come and restore all things. And yet how is it written of the Son of Man that He will suffer many things and be treated with contempt? 13 "But I say to you that Elijah has indeed come, and they did to him whatever they wished, just as it is written of him." </a:t>
            </a:r>
            <a:endParaRPr lang="en-US" sz="32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754326"/>
          </a:xfrm>
          <a:prstGeom prst="rect">
            <a:avLst/>
          </a:prstGeom>
          <a:noFill/>
        </p:spPr>
        <p:txBody>
          <a:bodyPr wrap="square" rtlCol="0">
            <a:spAutoFit/>
          </a:bodyPr>
          <a:lstStyle/>
          <a:p>
            <a:pPr algn="ctr"/>
            <a:r>
              <a:rPr lang="en-US" sz="3600" b="1" i="1" dirty="0"/>
              <a:t>Everything about Jesus becomes clearer as He is seen, considered, rehearsed and discussed in the light of the cross.</a:t>
            </a:r>
            <a:endParaRPr lang="en-US" sz="3600" dirty="0"/>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4000" b="1" cap="none" dirty="0">
                <a:solidFill>
                  <a:srgbClr val="00B0F0"/>
                </a:solidFill>
                <a:latin typeface="+mn-lt"/>
              </a:rPr>
              <a:t>The exhortation of Jesus (9:9-10)</a:t>
            </a:r>
            <a:endParaRPr lang="en-US" sz="4000" b="1" cap="none" baseline="30000" dirty="0">
              <a:solidFill>
                <a:srgbClr val="00B0F0"/>
              </a:solidFill>
              <a:latin typeface="+mn-lt"/>
            </a:endParaRP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569660"/>
          </a:xfrm>
          <a:prstGeom prst="rect">
            <a:avLst/>
          </a:prstGeom>
          <a:noFill/>
        </p:spPr>
        <p:txBody>
          <a:bodyPr wrap="square" rtlCol="0">
            <a:spAutoFit/>
          </a:bodyPr>
          <a:lstStyle/>
          <a:p>
            <a:pPr algn="just"/>
            <a:r>
              <a:rPr lang="en-US" sz="2400" i="1" dirty="0"/>
              <a:t>9 As they were coming down from the mountain, He gave them orders not to relate to anyone what they had seen, until the Son of Man rose from the dead. 10 They seized upon that statement, discussing with one another what rising from the dead meant.</a:t>
            </a:r>
            <a:endParaRPr lang="en-US" sz="2400" dirty="0"/>
          </a:p>
        </p:txBody>
      </p:sp>
      <p:sp>
        <p:nvSpPr>
          <p:cNvPr id="4" name="TextBox 3">
            <a:extLst>
              <a:ext uri="{FF2B5EF4-FFF2-40B4-BE49-F238E27FC236}">
                <a16:creationId xmlns:a16="http://schemas.microsoft.com/office/drawing/2014/main" id="{CB84DA35-FCBA-4678-927A-25614BE38180}"/>
              </a:ext>
            </a:extLst>
          </p:cNvPr>
          <p:cNvSpPr txBox="1"/>
          <p:nvPr/>
        </p:nvSpPr>
        <p:spPr>
          <a:xfrm>
            <a:off x="197230" y="2731379"/>
            <a:ext cx="11683650" cy="1569660"/>
          </a:xfrm>
          <a:prstGeom prst="rect">
            <a:avLst/>
          </a:prstGeom>
          <a:noFill/>
        </p:spPr>
        <p:txBody>
          <a:bodyPr wrap="square" rtlCol="0">
            <a:spAutoFit/>
          </a:bodyPr>
          <a:lstStyle/>
          <a:p>
            <a:pPr marL="514350" indent="-514350" algn="just">
              <a:buAutoNum type="alphaUcPeriod"/>
            </a:pPr>
            <a:r>
              <a:rPr lang="en-US" sz="3200" dirty="0"/>
              <a:t>The charge (9a)</a:t>
            </a:r>
          </a:p>
          <a:p>
            <a:pPr marL="514350" indent="-514350" algn="just">
              <a:buAutoNum type="alphaUcPeriod"/>
            </a:pPr>
            <a:r>
              <a:rPr lang="en-US" sz="3200" dirty="0"/>
              <a:t>The course (9b)</a:t>
            </a:r>
          </a:p>
          <a:p>
            <a:pPr marL="514350" indent="-514350" algn="just">
              <a:buAutoNum type="alphaUcPeriod"/>
            </a:pPr>
            <a:r>
              <a:rPr lang="en-US" sz="3200" dirty="0"/>
              <a:t>The confusion (10)</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3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3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3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The explanation of Jesus (9:11-13)</a:t>
            </a:r>
            <a:endParaRPr lang="en-US" sz="4000" b="1" cap="none" baseline="30000" dirty="0">
              <a:solidFill>
                <a:srgbClr val="00B0F0"/>
              </a:solidFill>
              <a:latin typeface="+mn-lt"/>
            </a:endParaRPr>
          </a:p>
        </p:txBody>
      </p:sp>
      <p:sp>
        <p:nvSpPr>
          <p:cNvPr id="4" name="TextBox 3">
            <a:extLst>
              <a:ext uri="{FF2B5EF4-FFF2-40B4-BE49-F238E27FC236}">
                <a16:creationId xmlns:a16="http://schemas.microsoft.com/office/drawing/2014/main" id="{CB84DA35-FCBA-4678-927A-25614BE38180}"/>
              </a:ext>
            </a:extLst>
          </p:cNvPr>
          <p:cNvSpPr txBox="1"/>
          <p:nvPr/>
        </p:nvSpPr>
        <p:spPr>
          <a:xfrm>
            <a:off x="197230" y="977532"/>
            <a:ext cx="11683650" cy="1323439"/>
          </a:xfrm>
          <a:prstGeom prst="rect">
            <a:avLst/>
          </a:prstGeom>
          <a:noFill/>
        </p:spPr>
        <p:txBody>
          <a:bodyPr wrap="square" rtlCol="0">
            <a:spAutoFit/>
          </a:bodyPr>
          <a:lstStyle/>
          <a:p>
            <a:pPr marL="514350" indent="-514350" algn="just">
              <a:buAutoNum type="alphaUcPeriod"/>
            </a:pPr>
            <a:r>
              <a:rPr lang="en-US" sz="3200" dirty="0"/>
              <a:t>The concern (11)</a:t>
            </a:r>
          </a:p>
          <a:p>
            <a:pPr algn="just"/>
            <a:r>
              <a:rPr lang="en-US" sz="2400" i="1" dirty="0"/>
              <a:t>They asked Him, saying, "Why is it that the scribes say that Elijah must come first?"</a:t>
            </a:r>
            <a:endParaRPr lang="en-US" sz="2400" dirty="0"/>
          </a:p>
        </p:txBody>
      </p:sp>
    </p:spTree>
    <p:extLst>
      <p:ext uri="{BB962C8B-B14F-4D97-AF65-F5344CB8AC3E}">
        <p14:creationId xmlns:p14="http://schemas.microsoft.com/office/powerpoint/2010/main" val="14834979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750"/>
                                        <p:tgtEl>
                                          <p:spTgt spid="4">
                                            <p:txEl>
                                              <p:pRg st="0" end="0"/>
                                            </p:txEl>
                                          </p:spTgt>
                                        </p:tgtEl>
                                      </p:cBhvr>
                                    </p:animEffect>
                                  </p:childTnLst>
                                </p:cTn>
                              </p:par>
                            </p:childTnLst>
                          </p:cTn>
                        </p:par>
                        <p:par>
                          <p:cTn id="8" fill="hold">
                            <p:stCondLst>
                              <p:cond delay="3750"/>
                            </p:stCondLst>
                            <p:childTnLst>
                              <p:par>
                                <p:cTn id="9" presetID="10" presetClass="entr" presetSubtype="0" fill="hold" grpId="0" nodeType="afterEffect">
                                  <p:stCondLst>
                                    <p:cond delay="1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3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Malachi 4:5-6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554545"/>
          </a:xfrm>
          <a:prstGeom prst="rect">
            <a:avLst/>
          </a:prstGeom>
          <a:noFill/>
        </p:spPr>
        <p:txBody>
          <a:bodyPr wrap="square" rtlCol="0">
            <a:spAutoFit/>
          </a:bodyPr>
          <a:lstStyle/>
          <a:p>
            <a:pPr algn="just"/>
            <a:r>
              <a:rPr lang="en-US" sz="3200" i="1" dirty="0"/>
              <a:t>“5 Behold, I am going to send you Elijah the prophet before the coming of the great and terrible day of the Lord. 6 He will restore the hearts of the fathers to their children and the hearts of the children to their fathers, so that I will not come and smite the land with a curse.”</a:t>
            </a:r>
            <a:endParaRPr lang="en-US" sz="3200" dirty="0"/>
          </a:p>
        </p:txBody>
      </p:sp>
    </p:spTree>
    <p:extLst>
      <p:ext uri="{BB962C8B-B14F-4D97-AF65-F5344CB8AC3E}">
        <p14:creationId xmlns:p14="http://schemas.microsoft.com/office/powerpoint/2010/main" val="19157769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The explanation of Jesus (9:11-13)</a:t>
            </a:r>
            <a:endParaRPr lang="en-US" sz="4000" b="1" cap="none" baseline="30000" dirty="0">
              <a:solidFill>
                <a:srgbClr val="00B0F0"/>
              </a:solidFill>
              <a:latin typeface="+mn-lt"/>
            </a:endParaRPr>
          </a:p>
        </p:txBody>
      </p:sp>
      <p:sp>
        <p:nvSpPr>
          <p:cNvPr id="4" name="TextBox 3">
            <a:extLst>
              <a:ext uri="{FF2B5EF4-FFF2-40B4-BE49-F238E27FC236}">
                <a16:creationId xmlns:a16="http://schemas.microsoft.com/office/drawing/2014/main" id="{CB84DA35-FCBA-4678-927A-25614BE38180}"/>
              </a:ext>
            </a:extLst>
          </p:cNvPr>
          <p:cNvSpPr txBox="1"/>
          <p:nvPr/>
        </p:nvSpPr>
        <p:spPr>
          <a:xfrm>
            <a:off x="197230" y="977532"/>
            <a:ext cx="11683650" cy="1938992"/>
          </a:xfrm>
          <a:prstGeom prst="rect">
            <a:avLst/>
          </a:prstGeom>
          <a:noFill/>
        </p:spPr>
        <p:txBody>
          <a:bodyPr wrap="square" rtlCol="0">
            <a:spAutoFit/>
          </a:bodyPr>
          <a:lstStyle/>
          <a:p>
            <a:pPr marL="514350" indent="-514350" algn="just">
              <a:buAutoNum type="alphaUcPeriod"/>
            </a:pPr>
            <a:r>
              <a:rPr lang="en-US" sz="3200" dirty="0"/>
              <a:t>The concern (11)</a:t>
            </a:r>
          </a:p>
          <a:p>
            <a:pPr marL="514350" indent="-514350" algn="just">
              <a:buAutoNum type="alphaUcPeriod"/>
            </a:pPr>
            <a:r>
              <a:rPr lang="en-US" sz="3200" dirty="0"/>
              <a:t>The confirmation (12a)</a:t>
            </a:r>
          </a:p>
          <a:p>
            <a:pPr algn="just"/>
            <a:r>
              <a:rPr lang="en-US" sz="2400" i="1" dirty="0"/>
              <a:t>And He said to them, "Elijah does first come and restore all things.”</a:t>
            </a:r>
            <a:endParaRPr lang="en-US" sz="2400" dirty="0"/>
          </a:p>
          <a:p>
            <a:pPr algn="just"/>
            <a:endParaRPr lang="en-US" sz="3200" dirty="0"/>
          </a:p>
        </p:txBody>
      </p:sp>
    </p:spTree>
    <p:extLst>
      <p:ext uri="{BB962C8B-B14F-4D97-AF65-F5344CB8AC3E}">
        <p14:creationId xmlns:p14="http://schemas.microsoft.com/office/powerpoint/2010/main" val="37497057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3750"/>
                                        <p:tgtEl>
                                          <p:spTgt spid="4">
                                            <p:txEl>
                                              <p:pRg st="1" end="1"/>
                                            </p:txEl>
                                          </p:spTgt>
                                        </p:tgtEl>
                                      </p:cBhvr>
                                    </p:animEffect>
                                  </p:childTnLst>
                                </p:cTn>
                              </p:par>
                            </p:childTnLst>
                          </p:cTn>
                        </p:par>
                        <p:par>
                          <p:cTn id="8" fill="hold">
                            <p:stCondLst>
                              <p:cond delay="375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3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The explanation of Jesus (9:11-13)</a:t>
            </a:r>
            <a:endParaRPr lang="en-US" sz="4000" b="1" cap="none" baseline="30000" dirty="0">
              <a:solidFill>
                <a:srgbClr val="00B0F0"/>
              </a:solidFill>
              <a:latin typeface="+mn-lt"/>
            </a:endParaRPr>
          </a:p>
        </p:txBody>
      </p:sp>
      <p:sp>
        <p:nvSpPr>
          <p:cNvPr id="4" name="TextBox 3">
            <a:extLst>
              <a:ext uri="{FF2B5EF4-FFF2-40B4-BE49-F238E27FC236}">
                <a16:creationId xmlns:a16="http://schemas.microsoft.com/office/drawing/2014/main" id="{CB84DA35-FCBA-4678-927A-25614BE38180}"/>
              </a:ext>
            </a:extLst>
          </p:cNvPr>
          <p:cNvSpPr txBox="1"/>
          <p:nvPr/>
        </p:nvSpPr>
        <p:spPr>
          <a:xfrm>
            <a:off x="197230" y="977532"/>
            <a:ext cx="11683650" cy="4031873"/>
          </a:xfrm>
          <a:prstGeom prst="rect">
            <a:avLst/>
          </a:prstGeom>
          <a:noFill/>
        </p:spPr>
        <p:txBody>
          <a:bodyPr wrap="square" rtlCol="0">
            <a:spAutoFit/>
          </a:bodyPr>
          <a:lstStyle/>
          <a:p>
            <a:pPr marL="514350" indent="-514350" algn="just">
              <a:buAutoNum type="alphaUcPeriod"/>
            </a:pPr>
            <a:r>
              <a:rPr lang="en-US" sz="3200" dirty="0"/>
              <a:t>The concern (11)</a:t>
            </a:r>
          </a:p>
          <a:p>
            <a:pPr marL="514350" indent="-514350" algn="just">
              <a:buAutoNum type="alphaUcPeriod"/>
            </a:pPr>
            <a:r>
              <a:rPr lang="en-US" sz="3200" dirty="0"/>
              <a:t>The confirmation (12a)</a:t>
            </a:r>
          </a:p>
          <a:p>
            <a:pPr marL="514350" indent="-514350" algn="just">
              <a:buAutoNum type="alphaUcPeriod"/>
            </a:pPr>
            <a:r>
              <a:rPr lang="en-US" sz="3200" dirty="0"/>
              <a:t>The consideration (12b)</a:t>
            </a:r>
          </a:p>
          <a:p>
            <a:pPr algn="just"/>
            <a:r>
              <a:rPr lang="en-US" sz="2400" i="1" dirty="0"/>
              <a:t>And He said to them, "Elijah does first come and restore all things. And yet how is it written of the Son of Man that He will suffer many things and be treated with contempt?</a:t>
            </a:r>
          </a:p>
          <a:p>
            <a:pPr marL="457200" indent="-457200" algn="just">
              <a:buAutoNum type="arabicPeriod"/>
            </a:pPr>
            <a:r>
              <a:rPr lang="en-US" sz="2800" dirty="0"/>
              <a:t>The Son of Man (Messianic Title)</a:t>
            </a:r>
          </a:p>
          <a:p>
            <a:pPr marL="457200" indent="-457200" algn="just">
              <a:buAutoNum type="arabicPeriod"/>
            </a:pPr>
            <a:r>
              <a:rPr lang="en-US" sz="2800" dirty="0"/>
              <a:t>The Man of Sorrows (From Isaiah 53)</a:t>
            </a:r>
          </a:p>
          <a:p>
            <a:pPr algn="just"/>
            <a:endParaRPr lang="en-US" sz="3200" dirty="0"/>
          </a:p>
        </p:txBody>
      </p:sp>
    </p:spTree>
    <p:extLst>
      <p:ext uri="{BB962C8B-B14F-4D97-AF65-F5344CB8AC3E}">
        <p14:creationId xmlns:p14="http://schemas.microsoft.com/office/powerpoint/2010/main" val="24419403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3750"/>
                                        <p:tgtEl>
                                          <p:spTgt spid="4">
                                            <p:txEl>
                                              <p:pRg st="2" end="2"/>
                                            </p:txEl>
                                          </p:spTgt>
                                        </p:tgtEl>
                                      </p:cBhvr>
                                    </p:animEffect>
                                  </p:childTnLst>
                                </p:cTn>
                              </p:par>
                            </p:childTnLst>
                          </p:cTn>
                        </p:par>
                        <p:par>
                          <p:cTn id="8" fill="hold">
                            <p:stCondLst>
                              <p:cond delay="3750"/>
                            </p:stCondLst>
                            <p:childTnLst>
                              <p:par>
                                <p:cTn id="9" presetID="10" presetClass="entr" presetSubtype="0" fill="hold" grpId="0"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3750"/>
                                        <p:tgtEl>
                                          <p:spTgt spid="4">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375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3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24:6-8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416320"/>
          </a:xfrm>
          <a:prstGeom prst="rect">
            <a:avLst/>
          </a:prstGeom>
          <a:noFill/>
        </p:spPr>
        <p:txBody>
          <a:bodyPr wrap="square" rtlCol="0">
            <a:spAutoFit/>
          </a:bodyPr>
          <a:lstStyle/>
          <a:p>
            <a:pPr algn="just"/>
            <a:r>
              <a:rPr lang="en-US" sz="3600" i="1" dirty="0"/>
              <a:t>6 He is not here, but He has risen. Remember how He spoke to you while He was still in Galilee, 7 saying that the Son of Man must be delivered into the hands of sinful men, and be crucified, and the third day rise again.” 8 And they remembered His word… </a:t>
            </a:r>
            <a:endParaRPr lang="en-US" sz="3600" dirty="0"/>
          </a:p>
        </p:txBody>
      </p:sp>
    </p:spTree>
    <p:extLst>
      <p:ext uri="{BB962C8B-B14F-4D97-AF65-F5344CB8AC3E}">
        <p14:creationId xmlns:p14="http://schemas.microsoft.com/office/powerpoint/2010/main" val="1211678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384</TotalTime>
  <Words>1030</Words>
  <Application>Microsoft Office PowerPoint</Application>
  <PresentationFormat>Widescreen</PresentationFormat>
  <Paragraphs>52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26</cp:revision>
  <dcterms:created xsi:type="dcterms:W3CDTF">2019-06-22T19:37:39Z</dcterms:created>
  <dcterms:modified xsi:type="dcterms:W3CDTF">2019-08-17T21:35:20Z</dcterms:modified>
</cp:coreProperties>
</file>